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0" r:id="rId2"/>
    <p:sldId id="277" r:id="rId3"/>
    <p:sldId id="259" r:id="rId4"/>
    <p:sldId id="276" r:id="rId5"/>
    <p:sldId id="271" r:id="rId6"/>
    <p:sldId id="264" r:id="rId7"/>
    <p:sldId id="273" r:id="rId8"/>
    <p:sldId id="269" r:id="rId9"/>
    <p:sldId id="274" r:id="rId10"/>
    <p:sldId id="279" r:id="rId11"/>
    <p:sldId id="278" r:id="rId12"/>
    <p:sldId id="262" r:id="rId13"/>
    <p:sldId id="280" r:id="rId14"/>
  </p:sldIdLst>
  <p:sldSz cx="9144000" cy="6858000" type="screen4x3"/>
  <p:notesSz cx="6858000" cy="96980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CAE8D-3423-4E0C-83D2-8B9FC005FE7C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27075"/>
            <a:ext cx="4848225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06568"/>
            <a:ext cx="5486400" cy="43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11453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11453"/>
            <a:ext cx="2971800" cy="484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3D64-38BB-4B60-82AB-9051AA2468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56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6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6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68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12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1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01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4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93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3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2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40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3D64-38BB-4B60-82AB-9051AA24687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94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774235-5303-478C-B515-470048D042FB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BE705-41FB-4A29-AD17-DC43BF3D9E5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9139" t="1174" r="12500" b="5376"/>
          <a:stretch>
            <a:fillRect/>
          </a:stretch>
        </p:blipFill>
        <p:spPr>
          <a:xfrm>
            <a:off x="2285984" y="1357298"/>
            <a:ext cx="6715172" cy="5327719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2844" y="178592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Une  superficie globale de près de 14.000 m²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44" y="580960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De nombreuses </a:t>
            </a:r>
          </a:p>
          <a:p>
            <a:r>
              <a:rPr lang="fr-FR" sz="1400" b="1" dirty="0">
                <a:latin typeface="Century Gothic" pitchFamily="34" charset="0"/>
              </a:rPr>
              <a:t>zones </a:t>
            </a:r>
          </a:p>
          <a:p>
            <a:r>
              <a:rPr lang="fr-FR" sz="1400" b="1" dirty="0">
                <a:latin typeface="Century Gothic" pitchFamily="34" charset="0"/>
              </a:rPr>
              <a:t>de stockage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2844" y="485504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Deux restaurants </a:t>
            </a:r>
          </a:p>
          <a:p>
            <a:r>
              <a:rPr lang="fr-FR" sz="1400" b="1" dirty="0">
                <a:latin typeface="Century Gothic" pitchFamily="34" charset="0"/>
              </a:rPr>
              <a:t>de 100 places chacun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844" y="3713622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38 bureaux </a:t>
            </a:r>
          </a:p>
          <a:p>
            <a:r>
              <a:rPr lang="fr-FR" sz="1400" b="1" dirty="0">
                <a:latin typeface="Century Gothic" pitchFamily="34" charset="0"/>
              </a:rPr>
              <a:t>et 16 salles de réunion aménagés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2844" y="271462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 hall d’accueil  </a:t>
            </a:r>
          </a:p>
          <a:p>
            <a:r>
              <a:rPr lang="fr-FR" sz="1400" b="1" dirty="0">
                <a:latin typeface="Century Gothic" pitchFamily="34" charset="0"/>
              </a:rPr>
              <a:t>de plus de 1.200 m²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Les événements prennent une autre dimension </a:t>
            </a:r>
          </a:p>
        </p:txBody>
      </p:sp>
      <p:grpSp>
        <p:nvGrpSpPr>
          <p:cNvPr id="2" name="Groupe 16"/>
          <p:cNvGrpSpPr/>
          <p:nvPr/>
        </p:nvGrpSpPr>
        <p:grpSpPr>
          <a:xfrm>
            <a:off x="71406" y="3737906"/>
            <a:ext cx="2214578" cy="714380"/>
            <a:chOff x="71406" y="3714752"/>
            <a:chExt cx="2214578" cy="714380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142844" y="4427544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71406" y="3714752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0" name="Connecteur droit 39"/>
            <p:cNvCxnSpPr/>
            <p:nvPr/>
          </p:nvCxnSpPr>
          <p:spPr>
            <a:xfrm rot="5400000">
              <a:off x="-142114" y="4142586"/>
              <a:ext cx="571504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71"/>
          <p:cNvGrpSpPr/>
          <p:nvPr/>
        </p:nvGrpSpPr>
        <p:grpSpPr>
          <a:xfrm>
            <a:off x="71406" y="4879326"/>
            <a:ext cx="2214578" cy="501654"/>
            <a:chOff x="71406" y="2714620"/>
            <a:chExt cx="2214578" cy="501654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Ellipse 64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66" name="Connecteur droit 65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23"/>
          <p:cNvGrpSpPr/>
          <p:nvPr/>
        </p:nvGrpSpPr>
        <p:grpSpPr>
          <a:xfrm>
            <a:off x="71406" y="5809608"/>
            <a:ext cx="2214578" cy="714380"/>
            <a:chOff x="71406" y="3714752"/>
            <a:chExt cx="2214578" cy="714380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142844" y="4427544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71406" y="3714752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28" name="Connecteur droit 27"/>
            <p:cNvCxnSpPr/>
            <p:nvPr/>
          </p:nvCxnSpPr>
          <p:spPr>
            <a:xfrm rot="5400000">
              <a:off x="-142114" y="4142586"/>
              <a:ext cx="571504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e 30"/>
          <p:cNvGrpSpPr/>
          <p:nvPr/>
        </p:nvGrpSpPr>
        <p:grpSpPr>
          <a:xfrm>
            <a:off x="71406" y="1809080"/>
            <a:ext cx="2214578" cy="501654"/>
            <a:chOff x="71406" y="2714620"/>
            <a:chExt cx="2214578" cy="501654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6" name="Connecteur droit 35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e 36"/>
          <p:cNvGrpSpPr/>
          <p:nvPr/>
        </p:nvGrpSpPr>
        <p:grpSpPr>
          <a:xfrm>
            <a:off x="71406" y="2737774"/>
            <a:ext cx="2214578" cy="501654"/>
            <a:chOff x="71406" y="2714620"/>
            <a:chExt cx="2214578" cy="501654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2" name="Connecteur droit 41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780" y="1676765"/>
            <a:ext cx="6577641" cy="4933230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9670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Tout pour le confort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2844" y="542767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Une équipe technique aux commandes </a:t>
            </a:r>
          </a:p>
          <a:p>
            <a:r>
              <a:rPr lang="fr-FR" sz="1400" b="1" dirty="0">
                <a:latin typeface="Century Gothic" pitchFamily="34" charset="0"/>
              </a:rPr>
              <a:t>de la salle de contrôle H24  7J/7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44" y="2047394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 quai de déchargement avec accès pour camions</a:t>
            </a:r>
          </a:p>
        </p:txBody>
      </p:sp>
      <p:grpSp>
        <p:nvGrpSpPr>
          <p:cNvPr id="2" name="Groupe 71"/>
          <p:cNvGrpSpPr/>
          <p:nvPr/>
        </p:nvGrpSpPr>
        <p:grpSpPr>
          <a:xfrm>
            <a:off x="71406" y="5451960"/>
            <a:ext cx="2214578" cy="905998"/>
            <a:chOff x="71406" y="2714620"/>
            <a:chExt cx="2214578" cy="90599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142844" y="3619030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-237923" y="3238263"/>
              <a:ext cx="763122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33"/>
          <p:cNvGrpSpPr/>
          <p:nvPr/>
        </p:nvGrpSpPr>
        <p:grpSpPr>
          <a:xfrm>
            <a:off x="71406" y="2070548"/>
            <a:ext cx="2214578" cy="715510"/>
            <a:chOff x="71406" y="1999110"/>
            <a:chExt cx="2214578" cy="71551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42844" y="2713032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71406" y="199911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cxnSp>
        <p:nvCxnSpPr>
          <p:cNvPr id="51" name="Connecteur droit 50"/>
          <p:cNvCxnSpPr/>
          <p:nvPr/>
        </p:nvCxnSpPr>
        <p:spPr>
          <a:xfrm rot="5400000">
            <a:off x="-142676" y="2498946"/>
            <a:ext cx="572633" cy="1591"/>
          </a:xfrm>
          <a:prstGeom prst="line">
            <a:avLst/>
          </a:prstGeom>
          <a:ln w="28575">
            <a:solidFill>
              <a:srgbClr val="E371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42844" y="447628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 système </a:t>
            </a:r>
          </a:p>
          <a:p>
            <a:r>
              <a:rPr lang="fr-FR" sz="1400" b="1" dirty="0">
                <a:latin typeface="Century Gothic" pitchFamily="34" charset="0"/>
              </a:rPr>
              <a:t>de télésurveillance</a:t>
            </a:r>
          </a:p>
        </p:txBody>
      </p:sp>
      <p:grpSp>
        <p:nvGrpSpPr>
          <p:cNvPr id="4" name="Groupe 36"/>
          <p:cNvGrpSpPr/>
          <p:nvPr/>
        </p:nvGrpSpPr>
        <p:grpSpPr>
          <a:xfrm>
            <a:off x="71406" y="4499438"/>
            <a:ext cx="2214578" cy="501198"/>
            <a:chOff x="71406" y="2714620"/>
            <a:chExt cx="2214578" cy="501198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42844" y="3214228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7" name="Connecteur droit 46"/>
            <p:cNvCxnSpPr/>
            <p:nvPr/>
          </p:nvCxnSpPr>
          <p:spPr>
            <a:xfrm rot="5400000">
              <a:off x="-35521" y="3035863"/>
              <a:ext cx="358321" cy="158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142844" y="3286124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Détecteurs de fumée </a:t>
            </a:r>
          </a:p>
          <a:p>
            <a:r>
              <a:rPr lang="fr-FR" sz="1400" b="1" dirty="0">
                <a:latin typeface="Century Gothic" pitchFamily="34" charset="0"/>
              </a:rPr>
              <a:t>et système de lutte contre l’incendie</a:t>
            </a:r>
          </a:p>
        </p:txBody>
      </p:sp>
      <p:grpSp>
        <p:nvGrpSpPr>
          <p:cNvPr id="5" name="Groupe 35"/>
          <p:cNvGrpSpPr/>
          <p:nvPr/>
        </p:nvGrpSpPr>
        <p:grpSpPr>
          <a:xfrm>
            <a:off x="71406" y="3309278"/>
            <a:ext cx="2214578" cy="715510"/>
            <a:chOff x="71406" y="1999110"/>
            <a:chExt cx="2214578" cy="71551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142844" y="2713032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71406" y="199911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cxnSp>
        <p:nvCxnSpPr>
          <p:cNvPr id="43" name="Connecteur droit 42"/>
          <p:cNvCxnSpPr/>
          <p:nvPr/>
        </p:nvCxnSpPr>
        <p:spPr>
          <a:xfrm rot="5400000">
            <a:off x="-142676" y="3737676"/>
            <a:ext cx="572633" cy="1591"/>
          </a:xfrm>
          <a:prstGeom prst="line">
            <a:avLst/>
          </a:prstGeom>
          <a:ln w="28575">
            <a:solidFill>
              <a:srgbClr val="E371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>
            <a:lum bright="14000" contrast="10000"/>
          </a:blip>
          <a:srcRect t="14160"/>
          <a:stretch>
            <a:fillRect/>
          </a:stretch>
        </p:blipFill>
        <p:spPr>
          <a:xfrm>
            <a:off x="857224" y="984461"/>
            <a:ext cx="7902609" cy="5087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5720" y="1214422"/>
            <a:ext cx="15716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Et aussi</a:t>
            </a: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une surface extérieure  comprenant </a:t>
            </a: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une esplanade de près </a:t>
            </a: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de 5.000 m², </a:t>
            </a: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une  terrasse de plus de 1.500 m²</a:t>
            </a:r>
          </a:p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et des promenades</a:t>
            </a:r>
          </a:p>
        </p:txBody>
      </p:sp>
      <p:pic>
        <p:nvPicPr>
          <p:cNvPr id="26" name="Image 25" descr="IMG_0032.jpg"/>
          <p:cNvPicPr>
            <a:picLocks noChangeAspect="1"/>
          </p:cNvPicPr>
          <p:nvPr/>
        </p:nvPicPr>
        <p:blipFill>
          <a:blip r:embed="rId4" cstate="print"/>
          <a:srcRect l="5660" b="4402"/>
          <a:stretch>
            <a:fillRect/>
          </a:stretch>
        </p:blipFill>
        <p:spPr>
          <a:xfrm>
            <a:off x="214282" y="3929066"/>
            <a:ext cx="357186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b="2430"/>
          <a:stretch>
            <a:fillRect/>
          </a:stretch>
        </p:blipFill>
        <p:spPr>
          <a:xfrm>
            <a:off x="1643042" y="1422093"/>
            <a:ext cx="7138773" cy="4650113"/>
          </a:xfrm>
          <a:prstGeom prst="round2SameRect">
            <a:avLst/>
          </a:prstGeom>
          <a:ln w="88900" cap="sq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0" y="3643314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Diners de gala </a:t>
            </a:r>
          </a:p>
          <a:p>
            <a:r>
              <a:rPr lang="fr-FR" sz="1400" b="1" dirty="0">
                <a:latin typeface="Century Gothic" pitchFamily="34" charset="0"/>
              </a:rPr>
              <a:t>Concerts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Une structure qui s’adapte aux événements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6357958"/>
            <a:ext cx="592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Réunions, Meetings, Compétitions sportives, …</a:t>
            </a:r>
          </a:p>
        </p:txBody>
      </p:sp>
      <p:pic>
        <p:nvPicPr>
          <p:cNvPr id="19" name="Image 18" descr="27208_395382217639_659752639_4730018_217780_n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t="42107"/>
          <a:stretch>
            <a:fillRect/>
          </a:stretch>
        </p:blipFill>
        <p:spPr>
          <a:xfrm>
            <a:off x="71406" y="4354990"/>
            <a:ext cx="4448547" cy="1931530"/>
          </a:xfrm>
          <a:prstGeom prst="parallelogram">
            <a:avLst/>
          </a:prstGeom>
          <a:ln w="57150">
            <a:solidFill>
              <a:srgbClr val="E37131"/>
            </a:solidFill>
          </a:ln>
        </p:spPr>
      </p:pic>
      <p:pic>
        <p:nvPicPr>
          <p:cNvPr id="21" name="Image 20" descr="SH103187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19445" b="27777"/>
          <a:stretch>
            <a:fillRect/>
          </a:stretch>
        </p:blipFill>
        <p:spPr>
          <a:xfrm>
            <a:off x="60168" y="1643050"/>
            <a:ext cx="5053252" cy="2000264"/>
          </a:xfrm>
          <a:prstGeom prst="parallelogram">
            <a:avLst/>
          </a:prstGeom>
          <a:ln w="57150">
            <a:solidFill>
              <a:srgbClr val="E3713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/>
          <a:srcRect l="7115" r="6432" b="29885"/>
          <a:stretch>
            <a:fillRect/>
          </a:stretch>
        </p:blipFill>
        <p:spPr>
          <a:xfrm>
            <a:off x="402255" y="1428736"/>
            <a:ext cx="8456025" cy="5143536"/>
          </a:xfrm>
          <a:prstGeom prst="round2Same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0270" b="10245"/>
          <a:stretch>
            <a:fillRect/>
          </a:stretch>
        </p:blipFill>
        <p:spPr>
          <a:xfrm>
            <a:off x="2285984" y="1571612"/>
            <a:ext cx="6570439" cy="4929222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8956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Le bon accueil: une tradition, un standing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2844" y="5476418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Accessibilité </a:t>
            </a:r>
          </a:p>
          <a:p>
            <a:r>
              <a:rPr lang="fr-FR" sz="1400" b="1" dirty="0">
                <a:latin typeface="Century Gothic" pitchFamily="34" charset="0"/>
              </a:rPr>
              <a:t>aux personnes </a:t>
            </a:r>
          </a:p>
          <a:p>
            <a:r>
              <a:rPr lang="fr-FR" sz="1400" b="1" dirty="0">
                <a:latin typeface="Century Gothic" pitchFamily="34" charset="0"/>
              </a:rPr>
              <a:t>à mobilité réduite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2844" y="454613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Une infirmerie </a:t>
            </a:r>
          </a:p>
          <a:p>
            <a:r>
              <a:rPr lang="fr-FR" sz="1400" b="1" dirty="0">
                <a:latin typeface="Century Gothic" pitchFamily="34" charset="0"/>
              </a:rPr>
              <a:t>Pour les premiers soins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2844" y="333327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 espace dédié </a:t>
            </a:r>
          </a:p>
          <a:p>
            <a:r>
              <a:rPr lang="fr-FR" sz="1400" b="1" dirty="0">
                <a:latin typeface="Century Gothic" pitchFamily="34" charset="0"/>
              </a:rPr>
              <a:t>aux « Informations » </a:t>
            </a:r>
          </a:p>
          <a:p>
            <a:r>
              <a:rPr lang="fr-FR" sz="1400" b="1" dirty="0">
                <a:latin typeface="Century Gothic" pitchFamily="34" charset="0"/>
              </a:rPr>
              <a:t>et « accréditations 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44" y="197595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Une superficie </a:t>
            </a:r>
          </a:p>
          <a:p>
            <a:r>
              <a:rPr lang="fr-FR" sz="1400" b="1" dirty="0">
                <a:latin typeface="Century Gothic" pitchFamily="34" charset="0"/>
              </a:rPr>
              <a:t>de 1.240 m² idéale pour les petites manifestations </a:t>
            </a:r>
          </a:p>
        </p:txBody>
      </p:sp>
      <p:grpSp>
        <p:nvGrpSpPr>
          <p:cNvPr id="2" name="Groupe 16"/>
          <p:cNvGrpSpPr/>
          <p:nvPr/>
        </p:nvGrpSpPr>
        <p:grpSpPr>
          <a:xfrm>
            <a:off x="71406" y="3357562"/>
            <a:ext cx="2214578" cy="714380"/>
            <a:chOff x="71406" y="3714752"/>
            <a:chExt cx="2214578" cy="714380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142844" y="4427544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71406" y="3714752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>
              <a:off x="-142114" y="4142586"/>
              <a:ext cx="571504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71"/>
          <p:cNvGrpSpPr/>
          <p:nvPr/>
        </p:nvGrpSpPr>
        <p:grpSpPr>
          <a:xfrm>
            <a:off x="71406" y="4570420"/>
            <a:ext cx="2214578" cy="501654"/>
            <a:chOff x="71406" y="2714620"/>
            <a:chExt cx="2214578" cy="501654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23"/>
          <p:cNvGrpSpPr/>
          <p:nvPr/>
        </p:nvGrpSpPr>
        <p:grpSpPr>
          <a:xfrm>
            <a:off x="71406" y="5476418"/>
            <a:ext cx="2214578" cy="714380"/>
            <a:chOff x="71406" y="3714752"/>
            <a:chExt cx="2214578" cy="71438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142844" y="4427544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71406" y="3714752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3" name="Connecteur droit 42"/>
            <p:cNvCxnSpPr/>
            <p:nvPr/>
          </p:nvCxnSpPr>
          <p:spPr>
            <a:xfrm rot="5400000">
              <a:off x="-142114" y="4142586"/>
              <a:ext cx="571504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e 36"/>
          <p:cNvGrpSpPr/>
          <p:nvPr/>
        </p:nvGrpSpPr>
        <p:grpSpPr>
          <a:xfrm>
            <a:off x="71406" y="1999110"/>
            <a:ext cx="2214578" cy="929825"/>
            <a:chOff x="71406" y="2714620"/>
            <a:chExt cx="2214578" cy="929825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42844" y="364285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51" name="Connecteur droit 50"/>
            <p:cNvCxnSpPr/>
            <p:nvPr/>
          </p:nvCxnSpPr>
          <p:spPr>
            <a:xfrm rot="5400000">
              <a:off x="-250791" y="3249221"/>
              <a:ext cx="786948" cy="349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A la mesure de vos besoins</a:t>
            </a:r>
          </a:p>
        </p:txBody>
      </p:sp>
      <p:pic>
        <p:nvPicPr>
          <p:cNvPr id="13" name="Image 12" descr="plan  presentation 2 pex niv 0-Model.jpg"/>
          <p:cNvPicPr>
            <a:picLocks noChangeAspect="1"/>
          </p:cNvPicPr>
          <p:nvPr/>
        </p:nvPicPr>
        <p:blipFill>
          <a:blip r:embed="rId3" cstate="print"/>
          <a:srcRect l="14002" t="11458" r="14827" b="6249"/>
          <a:stretch>
            <a:fillRect/>
          </a:stretch>
        </p:blipFill>
        <p:spPr>
          <a:xfrm rot="16200000">
            <a:off x="2043392" y="-328936"/>
            <a:ext cx="5000660" cy="823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itchFamily="34" charset="0"/>
                <a:cs typeface="Arial" pitchFamily="34" charset="0"/>
              </a:rPr>
              <a:t>PLAN NIVEAU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24" y="928670"/>
            <a:ext cx="7500990" cy="5643602"/>
          </a:xfrm>
          <a:prstGeom prst="rect">
            <a:avLst/>
          </a:prstGeom>
          <a:solidFill>
            <a:schemeClr val="tx1"/>
          </a:solidFill>
          <a:ln>
            <a:solidFill>
              <a:srgbClr val="E37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142976" y="1071546"/>
          <a:ext cx="6929486" cy="5381033"/>
        </p:xfrm>
        <a:graphic>
          <a:graphicData uri="http://schemas.openxmlformats.org/drawingml/2006/table">
            <a:tbl>
              <a:tblPr/>
              <a:tblGrid>
                <a:gridCol w="180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FICHE TECHNIQUE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Surface  totale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13 800 m²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Longueur 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 m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Largeur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 m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Hauteur maximale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m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Revêtement au sol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Mastertop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Panneaux amovibles 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Pour répartir l'aire d'exposition en 6 zones d'une superficie d'environ 2 000 m²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Accès camions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portes  sectionnelles (coté est) 4,85 m H / 4,8 m L                                                                                             4 portes coulissantes (2 nord et 2 sud 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) 4,05 m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 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 4,85m L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Zones de stockage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magasins d'une superficie de 76 m² dotés de 2 grandes portes latérales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Accrochage en charpente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 niveau de chaque ferme (tout les 6m) 9 points d'accrochages de 2 tonnes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Surcharge admissible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  <a:r>
                        <a:rPr lang="fr-FR" sz="1100" b="0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tonne/m²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5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Les trappes au sol (espacées de 5,4 m et réparties sur toute l'aire d'exposition) </a:t>
                      </a:r>
                    </a:p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assurent l'alimentation et l'évacuation de l'eau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5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Fluides 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Air comprimé par trappes au sol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Electricité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380 V par trappes au sol  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1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Informatique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Réseau câblé pour internet haut débit  + couverture en réseau sans fil (Wifi)  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Confort thermique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Climatisation centralisée dans tout le hall d'exposition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Eclairage de sécurité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 groupe électrogène 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4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Sonorisation </a:t>
                      </a:r>
                    </a:p>
                  </a:txBody>
                  <a:tcPr marL="103322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Commandée à partir de la salle de contrôle</a:t>
                      </a: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55" t="10880" b="21292"/>
          <a:stretch>
            <a:fillRect/>
          </a:stretch>
        </p:blipFill>
        <p:spPr>
          <a:xfrm>
            <a:off x="588531" y="1500174"/>
            <a:ext cx="7983997" cy="4071966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85786" y="5643578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Electricité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Distribution </a:t>
            </a:r>
          </a:p>
          <a:p>
            <a:r>
              <a:rPr lang="fr-FR" sz="1400" b="1" dirty="0">
                <a:latin typeface="Century Gothic" pitchFamily="34" charset="0"/>
              </a:rPr>
              <a:t>  &amp; Evacuation d’eau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Air comprimé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715140" y="5643578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Elingage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Signalétique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Sécurité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Nettoyage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786182" y="5643578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Chauffage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Climatisation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Connexion internet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latin typeface="Century Gothic" pitchFamily="34" charset="0"/>
              </a:rPr>
              <a:t> Sonorisation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8956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Une gamme complète de prestations de qualité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14348" y="5643578"/>
            <a:ext cx="2000264" cy="930282"/>
            <a:chOff x="357158" y="5643578"/>
            <a:chExt cx="2000264" cy="930282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428596" y="6572272"/>
              <a:ext cx="1928826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357158" y="5643578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17" name="Connecteur droit 16"/>
            <p:cNvCxnSpPr/>
            <p:nvPr/>
          </p:nvCxnSpPr>
          <p:spPr>
            <a:xfrm rot="5400000">
              <a:off x="36481" y="6178569"/>
              <a:ext cx="785818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e 23"/>
          <p:cNvGrpSpPr/>
          <p:nvPr/>
        </p:nvGrpSpPr>
        <p:grpSpPr>
          <a:xfrm>
            <a:off x="3714744" y="5643578"/>
            <a:ext cx="1928826" cy="930282"/>
            <a:chOff x="357158" y="5643578"/>
            <a:chExt cx="1928826" cy="93028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428596" y="6572272"/>
              <a:ext cx="1857388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357158" y="5643578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27" name="Connecteur droit 26"/>
            <p:cNvCxnSpPr/>
            <p:nvPr/>
          </p:nvCxnSpPr>
          <p:spPr>
            <a:xfrm rot="5400000">
              <a:off x="36481" y="6178569"/>
              <a:ext cx="785818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28"/>
          <p:cNvGrpSpPr/>
          <p:nvPr/>
        </p:nvGrpSpPr>
        <p:grpSpPr>
          <a:xfrm>
            <a:off x="6643702" y="5643578"/>
            <a:ext cx="1571636" cy="930282"/>
            <a:chOff x="357158" y="5643578"/>
            <a:chExt cx="1571636" cy="930282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28596" y="6572272"/>
              <a:ext cx="1500198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357158" y="5643578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4" name="Connecteur droit 33"/>
            <p:cNvCxnSpPr/>
            <p:nvPr/>
          </p:nvCxnSpPr>
          <p:spPr>
            <a:xfrm rot="5400000">
              <a:off x="36481" y="6178569"/>
              <a:ext cx="785818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A la hauteur de vos ambitions</a:t>
            </a:r>
          </a:p>
        </p:txBody>
      </p:sp>
      <p:pic>
        <p:nvPicPr>
          <p:cNvPr id="36" name="Image 35" descr="PEX  PRESENTATION 2NIV 1-Model.jpg"/>
          <p:cNvPicPr>
            <a:picLocks noChangeAspect="1"/>
          </p:cNvPicPr>
          <p:nvPr/>
        </p:nvPicPr>
        <p:blipFill>
          <a:blip r:embed="rId3"/>
          <a:srcRect t="2546" b="2634"/>
          <a:stretch>
            <a:fillRect/>
          </a:stretch>
        </p:blipFill>
        <p:spPr>
          <a:xfrm>
            <a:off x="1214414" y="1428736"/>
            <a:ext cx="7103089" cy="5143536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 rot="16200000">
            <a:off x="-1766783" y="373395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PLAN NIVEAU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7488" y="264318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Bureaux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7488" y="3294877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Salles de réunion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488" y="4572008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Restaurant/cafétéria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57488" y="500063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Zone d’exposition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72308"/>
            <a:ext cx="6570439" cy="4927829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8956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Des  espaces de travail agréables et flexibles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2844" y="483188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4 salles de réunion </a:t>
            </a:r>
          </a:p>
          <a:p>
            <a:r>
              <a:rPr lang="fr-FR" sz="1400" b="1" dirty="0">
                <a:latin typeface="Century Gothic" pitchFamily="34" charset="0"/>
              </a:rPr>
              <a:t>de 53 m² chacune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44" y="197595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38 bureaux aménagés </a:t>
            </a:r>
          </a:p>
          <a:p>
            <a:r>
              <a:rPr lang="fr-FR" sz="1400" b="1" dirty="0">
                <a:latin typeface="Century Gothic" pitchFamily="34" charset="0"/>
              </a:rPr>
              <a:t>de 23 m² chacun  </a:t>
            </a:r>
          </a:p>
        </p:txBody>
      </p:sp>
      <p:grpSp>
        <p:nvGrpSpPr>
          <p:cNvPr id="3" name="Groupe 71"/>
          <p:cNvGrpSpPr/>
          <p:nvPr/>
        </p:nvGrpSpPr>
        <p:grpSpPr>
          <a:xfrm>
            <a:off x="71406" y="4856172"/>
            <a:ext cx="2214578" cy="501654"/>
            <a:chOff x="71406" y="2714620"/>
            <a:chExt cx="2214578" cy="501654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e 36"/>
          <p:cNvGrpSpPr/>
          <p:nvPr/>
        </p:nvGrpSpPr>
        <p:grpSpPr>
          <a:xfrm>
            <a:off x="71406" y="1999110"/>
            <a:ext cx="2214578" cy="501198"/>
            <a:chOff x="71406" y="2714620"/>
            <a:chExt cx="2214578" cy="501198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42844" y="3214228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51" name="Connecteur droit 50"/>
            <p:cNvCxnSpPr/>
            <p:nvPr/>
          </p:nvCxnSpPr>
          <p:spPr>
            <a:xfrm rot="5400000">
              <a:off x="-35521" y="3035863"/>
              <a:ext cx="358321" cy="158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142844" y="5715016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4 salles de réunion de 38 m² chacune</a:t>
            </a:r>
          </a:p>
          <a:p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42844" y="292893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4 salles de réunion </a:t>
            </a:r>
          </a:p>
          <a:p>
            <a:r>
              <a:rPr lang="fr-FR" sz="1400" b="1" dirty="0">
                <a:latin typeface="Century Gothic" pitchFamily="34" charset="0"/>
              </a:rPr>
              <a:t>de 72 m² chacune</a:t>
            </a:r>
          </a:p>
        </p:txBody>
      </p:sp>
      <p:grpSp>
        <p:nvGrpSpPr>
          <p:cNvPr id="44" name="Groupe 36"/>
          <p:cNvGrpSpPr/>
          <p:nvPr/>
        </p:nvGrpSpPr>
        <p:grpSpPr>
          <a:xfrm>
            <a:off x="71406" y="2952088"/>
            <a:ext cx="2214578" cy="501198"/>
            <a:chOff x="71406" y="2714620"/>
            <a:chExt cx="2214578" cy="501198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42844" y="3214228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7" name="Connecteur droit 46"/>
            <p:cNvCxnSpPr/>
            <p:nvPr/>
          </p:nvCxnSpPr>
          <p:spPr>
            <a:xfrm rot="5400000">
              <a:off x="-35521" y="3035863"/>
              <a:ext cx="358321" cy="158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ZoneTexte 47"/>
          <p:cNvSpPr txBox="1"/>
          <p:nvPr/>
        </p:nvSpPr>
        <p:spPr>
          <a:xfrm>
            <a:off x="142844" y="390478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4 salles de réunion </a:t>
            </a:r>
          </a:p>
          <a:p>
            <a:r>
              <a:rPr lang="fr-FR" sz="1400" b="1" dirty="0">
                <a:latin typeface="Century Gothic" pitchFamily="34" charset="0"/>
              </a:rPr>
              <a:t>de 65 m² chacune</a:t>
            </a:r>
          </a:p>
        </p:txBody>
      </p:sp>
      <p:grpSp>
        <p:nvGrpSpPr>
          <p:cNvPr id="52" name="Groupe 36"/>
          <p:cNvGrpSpPr/>
          <p:nvPr/>
        </p:nvGrpSpPr>
        <p:grpSpPr>
          <a:xfrm>
            <a:off x="71406" y="3927934"/>
            <a:ext cx="2214578" cy="501198"/>
            <a:chOff x="71406" y="2714620"/>
            <a:chExt cx="2214578" cy="501198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142844" y="3214228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55" name="Connecteur droit 54"/>
            <p:cNvCxnSpPr/>
            <p:nvPr/>
          </p:nvCxnSpPr>
          <p:spPr>
            <a:xfrm rot="5400000">
              <a:off x="-35521" y="3035863"/>
              <a:ext cx="358321" cy="158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e 71"/>
          <p:cNvGrpSpPr/>
          <p:nvPr/>
        </p:nvGrpSpPr>
        <p:grpSpPr>
          <a:xfrm>
            <a:off x="71406" y="5713428"/>
            <a:ext cx="2214578" cy="501654"/>
            <a:chOff x="71406" y="2714620"/>
            <a:chExt cx="2214578" cy="501654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142844" y="3214686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lipse 57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59" name="Connecteur droit 58"/>
            <p:cNvCxnSpPr/>
            <p:nvPr/>
          </p:nvCxnSpPr>
          <p:spPr>
            <a:xfrm rot="5400000">
              <a:off x="-34957" y="3035297"/>
              <a:ext cx="35719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Confort et souplesse d’aménagement</a:t>
            </a:r>
          </a:p>
        </p:txBody>
      </p:sp>
      <p:pic>
        <p:nvPicPr>
          <p:cNvPr id="22" name="Image 2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358691"/>
            <a:ext cx="6570438" cy="4927829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42844" y="3429000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Les salles de réunion sont entièrement aménagées </a:t>
            </a:r>
          </a:p>
          <a:p>
            <a:r>
              <a:rPr lang="fr-FR" sz="1400" b="1" dirty="0">
                <a:latin typeface="Century Gothic" pitchFamily="34" charset="0"/>
              </a:rPr>
              <a:t>et peuvent être configurées selon </a:t>
            </a:r>
          </a:p>
          <a:p>
            <a:r>
              <a:rPr lang="fr-FR" sz="1400" b="1" dirty="0">
                <a:latin typeface="Century Gothic" pitchFamily="34" charset="0"/>
              </a:rPr>
              <a:t>la demande en U, T, C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285720" y="4929198"/>
          <a:ext cx="4572030" cy="171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40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Type de salle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Surface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Conférence U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Théâtre </a:t>
                      </a:r>
                    </a:p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Classe</a:t>
                      </a:r>
                    </a:p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2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r>
                        <a:rPr lang="fr-FR" sz="1200" baseline="0" dirty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72 m² </a:t>
                      </a:r>
                    </a:p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65 m²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20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55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27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2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Type 2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53 m²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16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37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21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2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Type 3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r>
                        <a:rPr lang="fr-FR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m²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10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25 pers</a:t>
                      </a:r>
                    </a:p>
                  </a:txBody>
                  <a:tcPr>
                    <a:solidFill>
                      <a:srgbClr val="E371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Arial" pitchFamily="34" charset="0"/>
                          <a:cs typeface="Arial" pitchFamily="34" charset="0"/>
                        </a:rPr>
                        <a:t>14 pers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37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3" cstate="print"/>
          <a:srcRect l="23920" t="17382" b="5498"/>
          <a:stretch>
            <a:fillRect/>
          </a:stretch>
        </p:blipFill>
        <p:spPr>
          <a:xfrm>
            <a:off x="2278780" y="1643050"/>
            <a:ext cx="6577641" cy="5000660"/>
          </a:xfrm>
          <a:prstGeom prst="round2SameRect">
            <a:avLst/>
          </a:prstGeom>
          <a:ln w="88900" cap="sq">
            <a:noFill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Verdana" pitchFamily="34" charset="0"/>
              </a:rPr>
              <a:t>PALAIS D’EXPOSITIONS DU CENTRE DE CONVENTIONS D’ORAN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9670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Lucida Calligraphy" pitchFamily="66" charset="0"/>
              </a:rPr>
              <a:t>Un service traiteur, des goûts variés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2844" y="5427676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Cinq chambres froides et aires de stockage  </a:t>
            </a:r>
          </a:p>
          <a:p>
            <a:r>
              <a:rPr lang="fr-FR" sz="1400" b="1" dirty="0">
                <a:latin typeface="Century Gothic" pitchFamily="34" charset="0"/>
              </a:rPr>
              <a:t>au niveau -1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2844" y="2047394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Deux restaurants </a:t>
            </a:r>
          </a:p>
          <a:p>
            <a:r>
              <a:rPr lang="fr-FR" sz="1400" b="1" dirty="0">
                <a:latin typeface="Century Gothic" pitchFamily="34" charset="0"/>
              </a:rPr>
              <a:t>de 100 places chacun au niveau 1</a:t>
            </a:r>
          </a:p>
        </p:txBody>
      </p:sp>
      <p:grpSp>
        <p:nvGrpSpPr>
          <p:cNvPr id="2" name="Groupe 71"/>
          <p:cNvGrpSpPr/>
          <p:nvPr/>
        </p:nvGrpSpPr>
        <p:grpSpPr>
          <a:xfrm>
            <a:off x="71406" y="5451960"/>
            <a:ext cx="2214578" cy="715968"/>
            <a:chOff x="71406" y="2714620"/>
            <a:chExt cx="2214578" cy="71596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142844" y="3429000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-142908" y="3143248"/>
              <a:ext cx="573092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71406" y="2070548"/>
            <a:ext cx="2214578" cy="715510"/>
            <a:chOff x="71406" y="1999110"/>
            <a:chExt cx="2214578" cy="71551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42844" y="2713032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71406" y="199911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cxnSp>
        <p:nvCxnSpPr>
          <p:cNvPr id="51" name="Connecteur droit 50"/>
          <p:cNvCxnSpPr/>
          <p:nvPr/>
        </p:nvCxnSpPr>
        <p:spPr>
          <a:xfrm rot="5400000">
            <a:off x="-142676" y="2498946"/>
            <a:ext cx="572633" cy="1591"/>
          </a:xfrm>
          <a:prstGeom prst="line">
            <a:avLst/>
          </a:prstGeom>
          <a:ln w="28575">
            <a:solidFill>
              <a:srgbClr val="E371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42844" y="32861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Deux espaces traiteur </a:t>
            </a:r>
          </a:p>
          <a:p>
            <a:r>
              <a:rPr lang="fr-FR" sz="1400" b="1" dirty="0">
                <a:latin typeface="Century Gothic" pitchFamily="34" charset="0"/>
              </a:rPr>
              <a:t>au niveau 0</a:t>
            </a:r>
          </a:p>
        </p:txBody>
      </p:sp>
      <p:grpSp>
        <p:nvGrpSpPr>
          <p:cNvPr id="4" name="Groupe 36"/>
          <p:cNvGrpSpPr/>
          <p:nvPr/>
        </p:nvGrpSpPr>
        <p:grpSpPr>
          <a:xfrm>
            <a:off x="71406" y="3309276"/>
            <a:ext cx="2214578" cy="501198"/>
            <a:chOff x="71406" y="2714620"/>
            <a:chExt cx="2214578" cy="501198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42844" y="3214228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71406" y="271462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47" name="Connecteur droit 46"/>
            <p:cNvCxnSpPr/>
            <p:nvPr/>
          </p:nvCxnSpPr>
          <p:spPr>
            <a:xfrm rot="5400000">
              <a:off x="-35521" y="3035863"/>
              <a:ext cx="358321" cy="1589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142844" y="4286256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itchFamily="34" charset="0"/>
              </a:rPr>
              <a:t>Un grand espace </a:t>
            </a:r>
          </a:p>
          <a:p>
            <a:r>
              <a:rPr lang="fr-FR" sz="1400" b="1" dirty="0">
                <a:latin typeface="Century Gothic" pitchFamily="34" charset="0"/>
              </a:rPr>
              <a:t>de préparation </a:t>
            </a:r>
          </a:p>
          <a:p>
            <a:r>
              <a:rPr lang="fr-FR" sz="1400" b="1" dirty="0">
                <a:latin typeface="Century Gothic" pitchFamily="34" charset="0"/>
              </a:rPr>
              <a:t>de plats au niveau -1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71406" y="4309410"/>
            <a:ext cx="2214578" cy="715510"/>
            <a:chOff x="71406" y="1999110"/>
            <a:chExt cx="2214578" cy="71551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142844" y="2713032"/>
              <a:ext cx="2143140" cy="1588"/>
            </a:xfrm>
            <a:prstGeom prst="line">
              <a:avLst/>
            </a:prstGeom>
            <a:ln w="28575">
              <a:solidFill>
                <a:srgbClr val="E3713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71406" y="1999110"/>
              <a:ext cx="142876" cy="142876"/>
            </a:xfrm>
            <a:prstGeom prst="ellipse">
              <a:avLst/>
            </a:prstGeom>
            <a:solidFill>
              <a:srgbClr val="E3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cxnSp>
        <p:nvCxnSpPr>
          <p:cNvPr id="43" name="Connecteur droit 42"/>
          <p:cNvCxnSpPr/>
          <p:nvPr/>
        </p:nvCxnSpPr>
        <p:spPr>
          <a:xfrm rot="5400000">
            <a:off x="-142676" y="4737808"/>
            <a:ext cx="572633" cy="1591"/>
          </a:xfrm>
          <a:prstGeom prst="line">
            <a:avLst/>
          </a:prstGeom>
          <a:ln w="28575">
            <a:solidFill>
              <a:srgbClr val="E371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1037</TotalTime>
  <Words>677</Words>
  <Application>Microsoft Office PowerPoint</Application>
  <PresentationFormat>Affichage à l'écran (4:3)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Lucida Calligraphy</vt:lpstr>
      <vt:lpstr>Verdana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SHOMAYON</cp:lastModifiedBy>
  <cp:revision>110</cp:revision>
  <dcterms:created xsi:type="dcterms:W3CDTF">2011-10-30T19:39:17Z</dcterms:created>
  <dcterms:modified xsi:type="dcterms:W3CDTF">2025-05-26T07:59:14Z</dcterms:modified>
</cp:coreProperties>
</file>